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62" r:id="rId7"/>
    <p:sldId id="258" r:id="rId8"/>
    <p:sldId id="259"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le Cup" initials="PC" lastIdx="1" clrIdx="0">
    <p:extLst>
      <p:ext uri="{19B8F6BF-5375-455C-9EA6-DF929625EA0E}">
        <p15:presenceInfo xmlns:p15="http://schemas.microsoft.com/office/powerpoint/2012/main" userId="S::p.cup@helicon.nl::acdf420d-3d1b-463e-9173-44ff0cd1b36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90"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264B662-D94F-4932-B849-73534EC73ED7}" type="datetimeFigureOut">
              <a:rPr lang="nl-NL" smtClean="0"/>
              <a:t>11-2-2020</a:t>
            </a:fld>
            <a:endParaRPr lang="nl-NL"/>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l-NL"/>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0ECF7D-E090-4D17-A81B-DB8772155D75}" type="slidenum">
              <a:rPr lang="nl-NL" smtClean="0"/>
              <a:t>‹nr.›</a:t>
            </a:fld>
            <a:endParaRPr lang="nl-NL"/>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51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264B662-D94F-4932-B849-73534EC73ED7}"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1078788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264B662-D94F-4932-B849-73534EC73ED7}"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63984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264B662-D94F-4932-B849-73534EC73ED7}"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2991978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nl-NL"/>
              <a:t>Klik om stijl te bewerken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264B662-D94F-4932-B849-73534EC73ED7}"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60ECF7D-E090-4D17-A81B-DB8772155D75}" type="slidenum">
              <a:rPr lang="nl-NL" smtClean="0"/>
              <a:t>‹nr.›</a:t>
            </a:fld>
            <a:endParaRPr lang="nl-NL"/>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7353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264B662-D94F-4932-B849-73534EC73ED7}" type="datetimeFigureOut">
              <a:rPr lang="nl-NL" smtClean="0"/>
              <a:t>11-2-2020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4202670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264B662-D94F-4932-B849-73534EC73ED7}" type="datetimeFigureOut">
              <a:rPr lang="nl-NL" smtClean="0"/>
              <a:t>11-2-2020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484155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264B662-D94F-4932-B849-73534EC73ED7}" type="datetimeFigureOut">
              <a:rPr lang="nl-NL" smtClean="0"/>
              <a:t>11-2-2020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1874770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4B662-D94F-4932-B849-73534EC73ED7}" type="datetimeFigureOut">
              <a:rPr lang="nl-NL" smtClean="0"/>
              <a:t>11-2-2020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2472568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2264B662-D94F-4932-B849-73534EC73ED7}" type="datetimeFigureOut">
              <a:rPr lang="nl-NL" smtClean="0"/>
              <a:t>11-2-2020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288203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2264B662-D94F-4932-B849-73534EC73ED7}" type="datetimeFigureOut">
              <a:rPr lang="nl-NL" smtClean="0"/>
              <a:t>11-2-2020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60ECF7D-E090-4D17-A81B-DB8772155D75}" type="slidenum">
              <a:rPr lang="nl-NL" smtClean="0"/>
              <a:t>‹nr.›</a:t>
            </a:fld>
            <a:endParaRPr lang="nl-NL"/>
          </a:p>
        </p:txBody>
      </p:sp>
    </p:spTree>
    <p:extLst>
      <p:ext uri="{BB962C8B-B14F-4D97-AF65-F5344CB8AC3E}">
        <p14:creationId xmlns:p14="http://schemas.microsoft.com/office/powerpoint/2010/main" val="364677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264B662-D94F-4932-B849-73534EC73ED7}" type="datetimeFigureOut">
              <a:rPr lang="nl-NL" smtClean="0"/>
              <a:t>11-2-2020</a:t>
            </a:fld>
            <a:endParaRPr lang="nl-NL"/>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B60ECF7D-E090-4D17-A81B-DB8772155D75}" type="slidenum">
              <a:rPr lang="nl-NL" smtClean="0"/>
              <a:t>‹nr.›</a:t>
            </a:fld>
            <a:endParaRPr lang="nl-NL"/>
          </a:p>
        </p:txBody>
      </p:sp>
    </p:spTree>
    <p:extLst>
      <p:ext uri="{BB962C8B-B14F-4D97-AF65-F5344CB8AC3E}">
        <p14:creationId xmlns:p14="http://schemas.microsoft.com/office/powerpoint/2010/main" val="4225486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C684499-6F30-4C6A-8094-E2E3E91B30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a:extLst>
              <a:ext uri="{FF2B5EF4-FFF2-40B4-BE49-F238E27FC236}">
                <a16:creationId xmlns:a16="http://schemas.microsoft.com/office/drawing/2014/main" id="{D5AECED4-26C2-4E8F-A340-2402369DC2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B9B8D4C8-5890-43A4-9311-152C22102050}"/>
              </a:ext>
            </a:extLst>
          </p:cNvPr>
          <p:cNvSpPr>
            <a:spLocks noGrp="1"/>
          </p:cNvSpPr>
          <p:nvPr>
            <p:ph type="ctrTitle"/>
          </p:nvPr>
        </p:nvSpPr>
        <p:spPr>
          <a:xfrm>
            <a:off x="895467" y="863364"/>
            <a:ext cx="6657476" cy="5126124"/>
          </a:xfrm>
        </p:spPr>
        <p:txBody>
          <a:bodyPr anchor="ctr">
            <a:normAutofit/>
          </a:bodyPr>
          <a:lstStyle/>
          <a:p>
            <a:pPr algn="r"/>
            <a:r>
              <a:rPr lang="nl-NL" sz="6600">
                <a:solidFill>
                  <a:schemeClr val="tx1"/>
                </a:solidFill>
              </a:rPr>
              <a:t>L&amp;O lesweek 2</a:t>
            </a:r>
          </a:p>
        </p:txBody>
      </p:sp>
      <p:sp>
        <p:nvSpPr>
          <p:cNvPr id="3" name="Ondertitel 2">
            <a:extLst>
              <a:ext uri="{FF2B5EF4-FFF2-40B4-BE49-F238E27FC236}">
                <a16:creationId xmlns:a16="http://schemas.microsoft.com/office/drawing/2014/main" id="{50BF4535-0690-4FE5-B469-4C3353D557CF}"/>
              </a:ext>
            </a:extLst>
          </p:cNvPr>
          <p:cNvSpPr>
            <a:spLocks noGrp="1"/>
          </p:cNvSpPr>
          <p:nvPr>
            <p:ph type="subTitle" idx="1"/>
          </p:nvPr>
        </p:nvSpPr>
        <p:spPr>
          <a:xfrm>
            <a:off x="8352941" y="863364"/>
            <a:ext cx="3082986" cy="5120435"/>
          </a:xfrm>
        </p:spPr>
        <p:txBody>
          <a:bodyPr anchor="ctr">
            <a:normAutofit/>
          </a:bodyPr>
          <a:lstStyle/>
          <a:p>
            <a:pPr algn="l"/>
            <a:r>
              <a:rPr lang="nl-NL" sz="2000">
                <a:solidFill>
                  <a:schemeClr val="tx1"/>
                </a:solidFill>
              </a:rPr>
              <a:t>Wat gaan we doen deze week?! </a:t>
            </a:r>
          </a:p>
        </p:txBody>
      </p:sp>
      <p:cxnSp>
        <p:nvCxnSpPr>
          <p:cNvPr id="28" name="Straight Connector 27">
            <a:extLst>
              <a:ext uri="{FF2B5EF4-FFF2-40B4-BE49-F238E27FC236}">
                <a16:creationId xmlns:a16="http://schemas.microsoft.com/office/drawing/2014/main" id="{C9213D27-7A25-46D8-B1BD-E470E49C6C2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961243" y="2054826"/>
            <a:ext cx="0" cy="27432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78500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2BA06089-09D4-4E80-9934-5E68876CA06E}"/>
              </a:ext>
            </a:extLst>
          </p:cNvPr>
          <p:cNvSpPr txBox="1"/>
          <p:nvPr/>
        </p:nvSpPr>
        <p:spPr>
          <a:xfrm>
            <a:off x="1438275" y="889843"/>
            <a:ext cx="9182100" cy="5078313"/>
          </a:xfrm>
          <a:prstGeom prst="rect">
            <a:avLst/>
          </a:prstGeom>
          <a:noFill/>
        </p:spPr>
        <p:txBody>
          <a:bodyPr wrap="square" rtlCol="0">
            <a:spAutoFit/>
          </a:bodyPr>
          <a:lstStyle/>
          <a:p>
            <a:r>
              <a:rPr lang="nl-NL" b="1" dirty="0">
                <a:solidFill>
                  <a:schemeClr val="accent1"/>
                </a:solidFill>
              </a:rPr>
              <a:t>Dinsdag: Thomas en Pascalle  </a:t>
            </a:r>
          </a:p>
          <a:p>
            <a:pPr marL="285750" indent="-285750">
              <a:buFontTx/>
              <a:buChar char="-"/>
            </a:pPr>
            <a:r>
              <a:rPr lang="nl-NL" dirty="0"/>
              <a:t>Even terug naar </a:t>
            </a:r>
            <a:r>
              <a:rPr lang="nl-NL" dirty="0" err="1"/>
              <a:t>Wix</a:t>
            </a:r>
            <a:r>
              <a:rPr lang="nl-NL" dirty="0"/>
              <a:t> portfolio en deadlines etc.</a:t>
            </a:r>
          </a:p>
          <a:p>
            <a:pPr marL="285750" indent="-285750">
              <a:buFontTx/>
              <a:buChar char="-"/>
            </a:pPr>
            <a:r>
              <a:rPr lang="nl-NL" dirty="0"/>
              <a:t>Persoonlijk ontwikkeldoel: vaak noem je vaardigheden maar welke persoonskenmerken horen daar bij? </a:t>
            </a:r>
          </a:p>
          <a:p>
            <a:pPr marL="285750" indent="-285750">
              <a:buFontTx/>
              <a:buChar char="-"/>
            </a:pPr>
            <a:r>
              <a:rPr lang="nl-NL" dirty="0"/>
              <a:t>Spreekuur van </a:t>
            </a:r>
            <a:r>
              <a:rPr lang="nl-NL" dirty="0" err="1"/>
              <a:t>Yoni</a:t>
            </a:r>
            <a:r>
              <a:rPr lang="nl-NL" dirty="0"/>
              <a:t> over Erasmus-aanvraag; 10.00 – 11.00 maar eerst aftrap IBS volgen! </a:t>
            </a:r>
          </a:p>
          <a:p>
            <a:endParaRPr lang="nl-NL" dirty="0"/>
          </a:p>
          <a:p>
            <a:r>
              <a:rPr lang="nl-NL" b="1" dirty="0">
                <a:solidFill>
                  <a:schemeClr val="accent1"/>
                </a:solidFill>
              </a:rPr>
              <a:t>Woensdag: Thomas en Pascalle  </a:t>
            </a:r>
          </a:p>
          <a:p>
            <a:pPr marL="285750" indent="-285750">
              <a:buFontTx/>
              <a:buChar char="-"/>
            </a:pPr>
            <a:r>
              <a:rPr lang="nl-NL" dirty="0"/>
              <a:t>Focus op IBM en de werkprocessen die daarin terug moeten komen</a:t>
            </a:r>
          </a:p>
          <a:p>
            <a:pPr marL="285750" indent="-285750">
              <a:buFontTx/>
              <a:buChar char="-"/>
            </a:pPr>
            <a:endParaRPr lang="nl-NL" dirty="0"/>
          </a:p>
          <a:p>
            <a:pPr marL="285750" indent="-285750">
              <a:buFontTx/>
              <a:buChar char="-"/>
            </a:pPr>
            <a:endParaRPr lang="nl-NL" dirty="0"/>
          </a:p>
          <a:p>
            <a:r>
              <a:rPr lang="nl-NL" b="1" dirty="0">
                <a:solidFill>
                  <a:schemeClr val="accent1"/>
                </a:solidFill>
              </a:rPr>
              <a:t>Donderdag: Thomas en Pascalle  </a:t>
            </a:r>
          </a:p>
          <a:p>
            <a:pPr marL="285750" indent="-285750">
              <a:buFontTx/>
              <a:buChar char="-"/>
            </a:pPr>
            <a:r>
              <a:rPr lang="nl-NL" dirty="0"/>
              <a:t>Focus op buitenlandstage: drie groepen net als vorige week | Thomas)</a:t>
            </a:r>
          </a:p>
          <a:p>
            <a:pPr marL="285750" indent="-285750">
              <a:buFontTx/>
              <a:buChar char="-"/>
            </a:pPr>
            <a:r>
              <a:rPr lang="nl-NL" dirty="0"/>
              <a:t>Groep 2A individuele gesprekken met Pascalle  </a:t>
            </a:r>
          </a:p>
          <a:p>
            <a:endParaRPr lang="nl-NL" dirty="0"/>
          </a:p>
          <a:p>
            <a:endParaRPr lang="nl-NL" dirty="0"/>
          </a:p>
          <a:p>
            <a:r>
              <a:rPr lang="nl-NL" b="1" dirty="0">
                <a:solidFill>
                  <a:schemeClr val="accent1"/>
                </a:solidFill>
              </a:rPr>
              <a:t>Vrijdag: Thomas en Susanne</a:t>
            </a:r>
          </a:p>
          <a:p>
            <a:pPr marL="285750" indent="-285750">
              <a:buFontTx/>
              <a:buChar char="-"/>
            </a:pPr>
            <a:r>
              <a:rPr lang="nl-NL" dirty="0"/>
              <a:t>Vijf opties om aan te werken</a:t>
            </a:r>
          </a:p>
          <a:p>
            <a:pPr marL="285750" indent="-285750">
              <a:buFontTx/>
              <a:buChar char="-"/>
            </a:pPr>
            <a:r>
              <a:rPr lang="nl-NL" dirty="0"/>
              <a:t>Zelfstandig werken. </a:t>
            </a:r>
          </a:p>
        </p:txBody>
      </p:sp>
      <p:pic>
        <p:nvPicPr>
          <p:cNvPr id="4" name="Afbeelding 3" descr="Afbeelding met object&#10;&#10;Automatisch gegenereerde beschrijving">
            <a:extLst>
              <a:ext uri="{FF2B5EF4-FFF2-40B4-BE49-F238E27FC236}">
                <a16:creationId xmlns:a16="http://schemas.microsoft.com/office/drawing/2014/main" id="{8F65E33E-5B97-47F9-BF76-0755E6E1D6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1290" y="4484161"/>
            <a:ext cx="2514600" cy="1819275"/>
          </a:xfrm>
          <a:prstGeom prst="rect">
            <a:avLst/>
          </a:prstGeom>
        </p:spPr>
      </p:pic>
    </p:spTree>
    <p:extLst>
      <p:ext uri="{BB962C8B-B14F-4D97-AF65-F5344CB8AC3E}">
        <p14:creationId xmlns:p14="http://schemas.microsoft.com/office/powerpoint/2010/main" val="561908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2BA06089-09D4-4E80-9934-5E68876CA06E}"/>
              </a:ext>
            </a:extLst>
          </p:cNvPr>
          <p:cNvSpPr txBox="1"/>
          <p:nvPr/>
        </p:nvSpPr>
        <p:spPr>
          <a:xfrm>
            <a:off x="1438275" y="889843"/>
            <a:ext cx="9182100" cy="369332"/>
          </a:xfrm>
          <a:prstGeom prst="rect">
            <a:avLst/>
          </a:prstGeom>
          <a:noFill/>
        </p:spPr>
        <p:txBody>
          <a:bodyPr wrap="square" rtlCol="0">
            <a:spAutoFit/>
          </a:bodyPr>
          <a:lstStyle/>
          <a:p>
            <a:r>
              <a:rPr lang="nl-NL" b="1" dirty="0" smtClean="0">
                <a:solidFill>
                  <a:schemeClr val="accent1"/>
                </a:solidFill>
              </a:rPr>
              <a:t>Voorlichting HBO</a:t>
            </a:r>
          </a:p>
        </p:txBody>
      </p:sp>
      <p:pic>
        <p:nvPicPr>
          <p:cNvPr id="4" name="Afbeelding 3" descr="Afbeelding met object&#10;&#10;Automatisch gegenereerde beschrijving">
            <a:extLst>
              <a:ext uri="{FF2B5EF4-FFF2-40B4-BE49-F238E27FC236}">
                <a16:creationId xmlns:a16="http://schemas.microsoft.com/office/drawing/2014/main" id="{8F65E33E-5B97-47F9-BF76-0755E6E1D6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1290" y="4484161"/>
            <a:ext cx="2514600" cy="1819275"/>
          </a:xfrm>
          <a:prstGeom prst="rect">
            <a:avLst/>
          </a:prstGeom>
        </p:spPr>
      </p:pic>
      <p:pic>
        <p:nvPicPr>
          <p:cNvPr id="3" name="Afbeelding 2"/>
          <p:cNvPicPr>
            <a:picLocks noChangeAspect="1"/>
          </p:cNvPicPr>
          <p:nvPr/>
        </p:nvPicPr>
        <p:blipFill>
          <a:blip r:embed="rId3"/>
          <a:stretch>
            <a:fillRect/>
          </a:stretch>
        </p:blipFill>
        <p:spPr>
          <a:xfrm>
            <a:off x="1009650" y="1955274"/>
            <a:ext cx="3735817" cy="4348162"/>
          </a:xfrm>
          <a:prstGeom prst="rect">
            <a:avLst/>
          </a:prstGeom>
        </p:spPr>
      </p:pic>
      <p:pic>
        <p:nvPicPr>
          <p:cNvPr id="5" name="Afbeelding 4"/>
          <p:cNvPicPr>
            <a:picLocks noChangeAspect="1"/>
          </p:cNvPicPr>
          <p:nvPr/>
        </p:nvPicPr>
        <p:blipFill>
          <a:blip r:embed="rId4"/>
          <a:stretch>
            <a:fillRect/>
          </a:stretch>
        </p:blipFill>
        <p:spPr>
          <a:xfrm>
            <a:off x="2125083" y="1269474"/>
            <a:ext cx="1504950" cy="685800"/>
          </a:xfrm>
          <a:prstGeom prst="rect">
            <a:avLst/>
          </a:prstGeom>
        </p:spPr>
      </p:pic>
      <p:pic>
        <p:nvPicPr>
          <p:cNvPr id="6" name="Afbeelding 5"/>
          <p:cNvPicPr>
            <a:picLocks noChangeAspect="1"/>
          </p:cNvPicPr>
          <p:nvPr/>
        </p:nvPicPr>
        <p:blipFill>
          <a:blip r:embed="rId5"/>
          <a:stretch>
            <a:fillRect/>
          </a:stretch>
        </p:blipFill>
        <p:spPr>
          <a:xfrm>
            <a:off x="5711041" y="1955274"/>
            <a:ext cx="3112274" cy="4348162"/>
          </a:xfrm>
          <a:prstGeom prst="rect">
            <a:avLst/>
          </a:prstGeom>
        </p:spPr>
      </p:pic>
      <p:pic>
        <p:nvPicPr>
          <p:cNvPr id="1026" name="Picture 2" descr="Afbeeldingsresultaat voor fonty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24693" y="966261"/>
            <a:ext cx="1484969" cy="989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74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2A6EFCB-0B7F-4CF5-9134-0FDEF2C30CC2}"/>
              </a:ext>
            </a:extLst>
          </p:cNvPr>
          <p:cNvSpPr txBox="1"/>
          <p:nvPr/>
        </p:nvSpPr>
        <p:spPr>
          <a:xfrm>
            <a:off x="1543050" y="1162050"/>
            <a:ext cx="5133975" cy="1754326"/>
          </a:xfrm>
          <a:prstGeom prst="rect">
            <a:avLst/>
          </a:prstGeom>
          <a:noFill/>
        </p:spPr>
        <p:txBody>
          <a:bodyPr wrap="square" rtlCol="0">
            <a:spAutoFit/>
          </a:bodyPr>
          <a:lstStyle/>
          <a:p>
            <a:r>
              <a:rPr lang="nl-NL" sz="2400" dirty="0" err="1"/>
              <a:t>Wix</a:t>
            </a:r>
            <a:r>
              <a:rPr lang="nl-NL" sz="2400" dirty="0"/>
              <a:t> portfolio: </a:t>
            </a:r>
          </a:p>
          <a:p>
            <a:pPr marL="285750" indent="-285750">
              <a:buFontTx/>
              <a:buChar char="-"/>
            </a:pPr>
            <a:r>
              <a:rPr lang="nl-NL" sz="2400" dirty="0"/>
              <a:t>Deadline = 10 maart </a:t>
            </a:r>
          </a:p>
          <a:p>
            <a:pPr marL="285750" indent="-285750">
              <a:buFontTx/>
              <a:buChar char="-"/>
            </a:pPr>
            <a:r>
              <a:rPr lang="nl-NL" sz="2400" dirty="0"/>
              <a:t>Gesprekken op 17 maart </a:t>
            </a:r>
          </a:p>
          <a:p>
            <a:pPr marL="285750" indent="-285750">
              <a:buFontTx/>
              <a:buChar char="-"/>
            </a:pPr>
            <a:endParaRPr lang="nl-NL" dirty="0"/>
          </a:p>
          <a:p>
            <a:pPr marL="285750" indent="-285750">
              <a:buFontTx/>
              <a:buChar char="-"/>
            </a:pPr>
            <a:endParaRPr lang="nl-NL" dirty="0"/>
          </a:p>
        </p:txBody>
      </p:sp>
      <p:sp>
        <p:nvSpPr>
          <p:cNvPr id="3" name="Ovaal 2">
            <a:extLst>
              <a:ext uri="{FF2B5EF4-FFF2-40B4-BE49-F238E27FC236}">
                <a16:creationId xmlns:a16="http://schemas.microsoft.com/office/drawing/2014/main" id="{F6FAD5DB-14A3-440F-A1D0-F1B8903EC04D}"/>
              </a:ext>
            </a:extLst>
          </p:cNvPr>
          <p:cNvSpPr/>
          <p:nvPr/>
        </p:nvSpPr>
        <p:spPr>
          <a:xfrm rot="1207846">
            <a:off x="5966887" y="1181416"/>
            <a:ext cx="2619375" cy="14859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t>Website! </a:t>
            </a:r>
          </a:p>
        </p:txBody>
      </p:sp>
      <p:sp>
        <p:nvSpPr>
          <p:cNvPr id="4" name="Tekstvak 3">
            <a:extLst>
              <a:ext uri="{FF2B5EF4-FFF2-40B4-BE49-F238E27FC236}">
                <a16:creationId xmlns:a16="http://schemas.microsoft.com/office/drawing/2014/main" id="{77BBA169-BF74-4B18-A25B-624E5E9CEEBA}"/>
              </a:ext>
            </a:extLst>
          </p:cNvPr>
          <p:cNvSpPr txBox="1"/>
          <p:nvPr/>
        </p:nvSpPr>
        <p:spPr>
          <a:xfrm rot="20037030">
            <a:off x="7286704" y="3486584"/>
            <a:ext cx="4066412" cy="1569660"/>
          </a:xfrm>
          <a:prstGeom prst="rect">
            <a:avLst/>
          </a:prstGeom>
          <a:solidFill>
            <a:schemeClr val="accent1">
              <a:lumMod val="40000"/>
              <a:lumOff val="60000"/>
            </a:schemeClr>
          </a:solidFill>
          <a:ln>
            <a:solidFill>
              <a:schemeClr val="accent5">
                <a:lumMod val="40000"/>
                <a:lumOff val="60000"/>
              </a:schemeClr>
            </a:solidFill>
          </a:ln>
        </p:spPr>
        <p:txBody>
          <a:bodyPr wrap="square" rtlCol="0">
            <a:spAutoFit/>
          </a:bodyPr>
          <a:lstStyle/>
          <a:p>
            <a:pPr algn="ctr"/>
            <a:r>
              <a:rPr lang="nl-NL" sz="2400" dirty="0"/>
              <a:t>Kijk naar het Beoordelingsformulier voor IBM</a:t>
            </a:r>
          </a:p>
          <a:p>
            <a:pPr algn="ctr"/>
            <a:endParaRPr lang="nl-NL" sz="2400" dirty="0"/>
          </a:p>
        </p:txBody>
      </p:sp>
      <p:sp>
        <p:nvSpPr>
          <p:cNvPr id="5" name="Pijl: rechts 4">
            <a:extLst>
              <a:ext uri="{FF2B5EF4-FFF2-40B4-BE49-F238E27FC236}">
                <a16:creationId xmlns:a16="http://schemas.microsoft.com/office/drawing/2014/main" id="{E930AB25-00AB-4395-85F6-6AD2A68391CD}"/>
              </a:ext>
            </a:extLst>
          </p:cNvPr>
          <p:cNvSpPr/>
          <p:nvPr/>
        </p:nvSpPr>
        <p:spPr>
          <a:xfrm>
            <a:off x="1543050" y="3228975"/>
            <a:ext cx="4248150" cy="15811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Werkprocessen kijken we woensdag naar! </a:t>
            </a:r>
          </a:p>
        </p:txBody>
      </p:sp>
    </p:spTree>
    <p:extLst>
      <p:ext uri="{BB962C8B-B14F-4D97-AF65-F5344CB8AC3E}">
        <p14:creationId xmlns:p14="http://schemas.microsoft.com/office/powerpoint/2010/main" val="3458080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4C2F2DB9-8F51-4066-BDAA-4965E696B033}"/>
              </a:ext>
            </a:extLst>
          </p:cNvPr>
          <p:cNvSpPr/>
          <p:nvPr/>
        </p:nvSpPr>
        <p:spPr>
          <a:xfrm>
            <a:off x="676910" y="679361"/>
            <a:ext cx="8839200" cy="461665"/>
          </a:xfrm>
          <a:prstGeom prst="rect">
            <a:avLst/>
          </a:prstGeom>
        </p:spPr>
        <p:txBody>
          <a:bodyPr wrap="square">
            <a:spAutoFit/>
          </a:bodyPr>
          <a:lstStyle/>
          <a:p>
            <a:r>
              <a:rPr lang="nl-NL" sz="2400" b="1" dirty="0"/>
              <a:t>Persoonlijk ontwikkeldoel: vaak noem je vaardigheden…</a:t>
            </a:r>
          </a:p>
        </p:txBody>
      </p:sp>
      <p:sp>
        <p:nvSpPr>
          <p:cNvPr id="4" name="Gedachtewolkje: wolk 3">
            <a:extLst>
              <a:ext uri="{FF2B5EF4-FFF2-40B4-BE49-F238E27FC236}">
                <a16:creationId xmlns:a16="http://schemas.microsoft.com/office/drawing/2014/main" id="{19CAE5B1-F1D0-4753-ABFC-A993FC7A5506}"/>
              </a:ext>
            </a:extLst>
          </p:cNvPr>
          <p:cNvSpPr/>
          <p:nvPr/>
        </p:nvSpPr>
        <p:spPr>
          <a:xfrm>
            <a:off x="973470" y="1791286"/>
            <a:ext cx="3959087" cy="2236305"/>
          </a:xfrm>
          <a:prstGeom prst="cloudCallout">
            <a:avLst>
              <a:gd name="adj1" fmla="val -35400"/>
              <a:gd name="adj2" fmla="val 81996"/>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solidFill>
                  <a:schemeClr val="tx1"/>
                </a:solidFill>
              </a:rPr>
              <a:t>Ik wil leren om zonder zenuwen te presenteren </a:t>
            </a:r>
          </a:p>
        </p:txBody>
      </p:sp>
      <p:sp>
        <p:nvSpPr>
          <p:cNvPr id="5" name="Gedachtewolkje: wolk 4">
            <a:extLst>
              <a:ext uri="{FF2B5EF4-FFF2-40B4-BE49-F238E27FC236}">
                <a16:creationId xmlns:a16="http://schemas.microsoft.com/office/drawing/2014/main" id="{8977FCF9-2659-48C3-B35D-5B70DC1366AD}"/>
              </a:ext>
            </a:extLst>
          </p:cNvPr>
          <p:cNvSpPr/>
          <p:nvPr/>
        </p:nvSpPr>
        <p:spPr>
          <a:xfrm>
            <a:off x="7147683" y="1592369"/>
            <a:ext cx="3959087" cy="2236305"/>
          </a:xfrm>
          <a:prstGeom prst="cloudCallout">
            <a:avLst>
              <a:gd name="adj1" fmla="val 48271"/>
              <a:gd name="adj2" fmla="val 72356"/>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solidFill>
                  <a:schemeClr val="tx1"/>
                </a:solidFill>
              </a:rPr>
              <a:t>Ik wil leren om beter samen te werken met m’n groepje</a:t>
            </a:r>
          </a:p>
        </p:txBody>
      </p:sp>
      <p:sp>
        <p:nvSpPr>
          <p:cNvPr id="7" name="Gedachtewolkje: wolk 6">
            <a:extLst>
              <a:ext uri="{FF2B5EF4-FFF2-40B4-BE49-F238E27FC236}">
                <a16:creationId xmlns:a16="http://schemas.microsoft.com/office/drawing/2014/main" id="{44741C69-7D17-462E-BBDC-B6FA7804C5B9}"/>
              </a:ext>
            </a:extLst>
          </p:cNvPr>
          <p:cNvSpPr/>
          <p:nvPr/>
        </p:nvSpPr>
        <p:spPr>
          <a:xfrm>
            <a:off x="4218320" y="3923031"/>
            <a:ext cx="3959087" cy="2455614"/>
          </a:xfrm>
          <a:prstGeom prst="cloudCallout">
            <a:avLst>
              <a:gd name="adj1" fmla="val 68790"/>
              <a:gd name="adj2" fmla="val 4383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solidFill>
                  <a:schemeClr val="tx1"/>
                </a:solidFill>
              </a:rPr>
              <a:t>Ik wil leren om ergens iets van te zeggen als ik het er niet mee eens ben…</a:t>
            </a:r>
          </a:p>
        </p:txBody>
      </p:sp>
    </p:spTree>
    <p:extLst>
      <p:ext uri="{BB962C8B-B14F-4D97-AF65-F5344CB8AC3E}">
        <p14:creationId xmlns:p14="http://schemas.microsoft.com/office/powerpoint/2010/main" val="245389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91CF11-856D-4C86-AB02-9875883AD094}"/>
              </a:ext>
            </a:extLst>
          </p:cNvPr>
          <p:cNvSpPr>
            <a:spLocks noGrp="1"/>
          </p:cNvSpPr>
          <p:nvPr>
            <p:ph type="title"/>
          </p:nvPr>
        </p:nvSpPr>
        <p:spPr>
          <a:xfrm>
            <a:off x="1143000" y="619125"/>
            <a:ext cx="9875520" cy="1356360"/>
          </a:xfrm>
        </p:spPr>
        <p:txBody>
          <a:bodyPr/>
          <a:lstStyle/>
          <a:p>
            <a:r>
              <a:rPr lang="nl-NL" dirty="0"/>
              <a:t>Welke persoonlijke eigenschappen horen daar bij?! </a:t>
            </a:r>
          </a:p>
        </p:txBody>
      </p:sp>
      <p:sp>
        <p:nvSpPr>
          <p:cNvPr id="3" name="Tijdelijke aanduiding voor inhoud 2">
            <a:extLst>
              <a:ext uri="{FF2B5EF4-FFF2-40B4-BE49-F238E27FC236}">
                <a16:creationId xmlns:a16="http://schemas.microsoft.com/office/drawing/2014/main" id="{2C4A1F12-D043-437E-8870-DC4AEA654A6F}"/>
              </a:ext>
            </a:extLst>
          </p:cNvPr>
          <p:cNvSpPr>
            <a:spLocks noGrp="1"/>
          </p:cNvSpPr>
          <p:nvPr>
            <p:ph sz="half" idx="1"/>
          </p:nvPr>
        </p:nvSpPr>
        <p:spPr/>
        <p:txBody>
          <a:bodyPr/>
          <a:lstStyle/>
          <a:p>
            <a:pPr marL="45720" indent="0">
              <a:buNone/>
            </a:pPr>
            <a:r>
              <a:rPr lang="nl-NL" dirty="0"/>
              <a:t>Een vaardigheid is wat anders dan een kwaliteit. Vaardigheden kunt u aanleren, over kwaliteiten (kernkwaliteiten) beschikt u. Altijd is er een verbinding tussen vaardigheden en kwaliteiten te vinden. Iemand die over de kernkwaliteit inlevingsvermogen beschikt, kan zijn/haar luistervaardigheden verder ontwikkelen. Wanneer u beschikt over de kwaliteit daadkracht dan kunt u uw besluitvaardigheid verder ontwikkelen.</a:t>
            </a:r>
          </a:p>
        </p:txBody>
      </p:sp>
      <p:sp>
        <p:nvSpPr>
          <p:cNvPr id="4" name="Tijdelijke aanduiding voor inhoud 3">
            <a:extLst>
              <a:ext uri="{FF2B5EF4-FFF2-40B4-BE49-F238E27FC236}">
                <a16:creationId xmlns:a16="http://schemas.microsoft.com/office/drawing/2014/main" id="{13C4BD33-DE43-4C06-BEDA-E25F03DDC5F2}"/>
              </a:ext>
            </a:extLst>
          </p:cNvPr>
          <p:cNvSpPr>
            <a:spLocks noGrp="1"/>
          </p:cNvSpPr>
          <p:nvPr>
            <p:ph sz="half" idx="2"/>
          </p:nvPr>
        </p:nvSpPr>
        <p:spPr/>
        <p:txBody>
          <a:bodyPr/>
          <a:lstStyle/>
          <a:p>
            <a:pPr marL="45720" indent="0">
              <a:buNone/>
            </a:pPr>
            <a:r>
              <a:rPr lang="nl-NL" dirty="0"/>
              <a:t>Waar uw kracht ligt daar ligt ook uw zwakte. Wanneer u uw kwaliteit overmatig benadrukt of inzet dan is het geen kwaliteit meer. Vaak wordt het dan een valkuil genoemd of wordt het als zwak punt ervaren. De grens tussen de kwaliteit en de valkuil heeft eigenlijk altijd met grenzen te maken. In een persoonlijk ontwikkeltraject kunnen onze coaches samen met u aan de slag om te ontdekken waar die grenzen liggen. </a:t>
            </a:r>
          </a:p>
        </p:txBody>
      </p:sp>
    </p:spTree>
    <p:extLst>
      <p:ext uri="{BB962C8B-B14F-4D97-AF65-F5344CB8AC3E}">
        <p14:creationId xmlns:p14="http://schemas.microsoft.com/office/powerpoint/2010/main" val="220379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CA95DB44-37BF-40C2-B7A1-E11A8AB385FA}"/>
              </a:ext>
            </a:extLst>
          </p:cNvPr>
          <p:cNvSpPr/>
          <p:nvPr/>
        </p:nvSpPr>
        <p:spPr>
          <a:xfrm>
            <a:off x="1133474" y="1018312"/>
            <a:ext cx="9077325" cy="1938992"/>
          </a:xfrm>
          <a:prstGeom prst="rect">
            <a:avLst/>
          </a:prstGeom>
        </p:spPr>
        <p:txBody>
          <a:bodyPr wrap="square">
            <a:spAutoFit/>
          </a:bodyPr>
          <a:lstStyle/>
          <a:p>
            <a:r>
              <a:rPr lang="nl-NL" sz="2400" dirty="0">
                <a:solidFill>
                  <a:schemeClr val="accent1"/>
                </a:solidFill>
                <a:latin typeface="Open Sans"/>
              </a:rPr>
              <a:t>Leerdoelen kunt u destilleren uit de valkuilen of zwakke punten waarover u beschikt. Echter: concentreer u niet op uw zwakke punten maar ontwikkel uw sterke punten. Juist daardoor vindt u balans en komt u in uw kracht. We hebben tal van leerdoelen voor u uitgewerkt die een relatie met uw valkuil hebben. </a:t>
            </a:r>
            <a:endParaRPr lang="nl-NL" sz="2400" dirty="0">
              <a:solidFill>
                <a:schemeClr val="accent1"/>
              </a:solidFill>
            </a:endParaRPr>
          </a:p>
        </p:txBody>
      </p:sp>
      <p:sp>
        <p:nvSpPr>
          <p:cNvPr id="3" name="Tekstballon: rechthoek met afgeronde hoeken 2">
            <a:extLst>
              <a:ext uri="{FF2B5EF4-FFF2-40B4-BE49-F238E27FC236}">
                <a16:creationId xmlns:a16="http://schemas.microsoft.com/office/drawing/2014/main" id="{059BC1D1-9AE8-482F-B909-A24DEBB820FB}"/>
              </a:ext>
            </a:extLst>
          </p:cNvPr>
          <p:cNvSpPr/>
          <p:nvPr/>
        </p:nvSpPr>
        <p:spPr>
          <a:xfrm rot="20499984">
            <a:off x="7505064" y="4075009"/>
            <a:ext cx="3108960" cy="163121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Aan de slag in tweetallen! </a:t>
            </a:r>
          </a:p>
        </p:txBody>
      </p:sp>
    </p:spTree>
    <p:extLst>
      <p:ext uri="{BB962C8B-B14F-4D97-AF65-F5344CB8AC3E}">
        <p14:creationId xmlns:p14="http://schemas.microsoft.com/office/powerpoint/2010/main" val="3282257200"/>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AF8441-155E-4D5C-942E-35FB36559A92}">
  <ds:schemaRefs>
    <ds:schemaRef ds:uri="http://purl.org/dc/dcmitype/"/>
    <ds:schemaRef ds:uri="http://schemas.microsoft.com/office/2006/metadata/properties"/>
    <ds:schemaRef ds:uri="http://www.w3.org/XML/1998/namespace"/>
    <ds:schemaRef ds:uri="http://schemas.microsoft.com/office/2006/documentManagement/types"/>
    <ds:schemaRef ds:uri="http://purl.org/dc/terms/"/>
    <ds:schemaRef ds:uri="34354c1b-6b8c-435b-ad50-990538c19557"/>
    <ds:schemaRef ds:uri="http://schemas.microsoft.com/office/infopath/2007/PartnerControls"/>
    <ds:schemaRef ds:uri="http://schemas.openxmlformats.org/package/2006/metadata/core-properties"/>
    <ds:schemaRef ds:uri="47a28104-336f-447d-946e-e305ac2bcd47"/>
    <ds:schemaRef ds:uri="http://purl.org/dc/elements/1.1/"/>
  </ds:schemaRefs>
</ds:datastoreItem>
</file>

<file path=customXml/itemProps2.xml><?xml version="1.0" encoding="utf-8"?>
<ds:datastoreItem xmlns:ds="http://schemas.openxmlformats.org/officeDocument/2006/customXml" ds:itemID="{D9450DB4-981D-4237-A558-18C23566EE69}">
  <ds:schemaRefs>
    <ds:schemaRef ds:uri="http://schemas.microsoft.com/sharepoint/v3/contenttype/forms"/>
  </ds:schemaRefs>
</ds:datastoreItem>
</file>

<file path=customXml/itemProps3.xml><?xml version="1.0" encoding="utf-8"?>
<ds:datastoreItem xmlns:ds="http://schemas.openxmlformats.org/officeDocument/2006/customXml" ds:itemID="{D33F89A0-B852-4E9B-BFF9-32E7D91D43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TotalTime>
  <Words>391</Words>
  <Application>Microsoft Office PowerPoint</Application>
  <PresentationFormat>Breedbeeld</PresentationFormat>
  <Paragraphs>35</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Corbel</vt:lpstr>
      <vt:lpstr>Open Sans</vt:lpstr>
      <vt:lpstr>Basis</vt:lpstr>
      <vt:lpstr>L&amp;O lesweek 2</vt:lpstr>
      <vt:lpstr>PowerPoint-presentatie</vt:lpstr>
      <vt:lpstr>PowerPoint-presentatie</vt:lpstr>
      <vt:lpstr>PowerPoint-presentatie</vt:lpstr>
      <vt:lpstr>PowerPoint-presentatie</vt:lpstr>
      <vt:lpstr>Welke persoonlijke eigenschappen horen daar bij?!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L&amp;O lesweek 2</dc:title>
  <dc:creator>Pascalle Cup</dc:creator>
  <cp:lastModifiedBy>Thomas Noordeloos</cp:lastModifiedBy>
  <cp:revision>4</cp:revision>
  <dcterms:created xsi:type="dcterms:W3CDTF">2020-02-10T10:32:15Z</dcterms:created>
  <dcterms:modified xsi:type="dcterms:W3CDTF">2020-02-11T07:57:18Z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